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3" r:id="rId10"/>
    <p:sldId id="276" r:id="rId11"/>
    <p:sldId id="277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2" r:id="rId20"/>
    <p:sldId id="274" r:id="rId21"/>
    <p:sldId id="278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4" autoAdjust="0"/>
    <p:restoredTop sz="94660"/>
  </p:normalViewPr>
  <p:slideViewPr>
    <p:cSldViewPr>
      <p:cViewPr varScale="1">
        <p:scale>
          <a:sx n="68" d="100"/>
          <a:sy n="68" d="100"/>
        </p:scale>
        <p:origin x="1458" y="60"/>
      </p:cViewPr>
      <p:guideLst>
        <p:guide orient="horz" pos="302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cg%202021\PG\PPG%20Biodiversidade%20tropical%20Ap\comiss&#227;o%20de%20autoavalia&#231;&#227;o\Egressos%20do%20PPGBio%20(Respostas)%20Ala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'Respostas do Formulário 1'!$M$97:$M$99</c:f>
              <c:strCache>
                <c:ptCount val="3"/>
                <c:pt idx="0">
                  <c:v>Caracterização</c:v>
                </c:pt>
                <c:pt idx="1">
                  <c:v>Gestão</c:v>
                </c:pt>
                <c:pt idx="2">
                  <c:v>Uso sustentável</c:v>
                </c:pt>
              </c:strCache>
            </c:strRef>
          </c:cat>
          <c:val>
            <c:numRef>
              <c:f>'Respostas do Formulário 1'!$N$97:$N$99</c:f>
              <c:numCache>
                <c:formatCode>General</c:formatCode>
                <c:ptCount val="3"/>
                <c:pt idx="0">
                  <c:v>9</c:v>
                </c:pt>
                <c:pt idx="1">
                  <c:v>5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7A-4650-9373-92757177B5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4837039"/>
        <c:axId val="854837871"/>
      </c:barChart>
      <c:catAx>
        <c:axId val="854837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54837871"/>
        <c:crosses val="autoZero"/>
        <c:auto val="1"/>
        <c:lblAlgn val="ctr"/>
        <c:lblOffset val="100"/>
        <c:noMultiLvlLbl val="0"/>
      </c:catAx>
      <c:valAx>
        <c:axId val="854837871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548370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BF533-AE2E-4136-BE10-FE6A810B10AB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06FD6-6BC3-4757-8D85-7114E9C52D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820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A98FC-51F7-45B6-BD96-C5A525A266CB}" type="datetimeFigureOut">
              <a:rPr lang="pt-BR" smtClean="0"/>
              <a:pPr/>
              <a:t>20/04/2021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75824-A7B4-4AAB-BBB4-EC70DACE38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7268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75824-A7B4-4AAB-BBB4-EC70DACE38AC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6373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75824-A7B4-4AAB-BBB4-EC70DACE38AC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4205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F008-AFDF-4A27-A8B0-EEBD56DCC760}" type="datetime1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0469-6044-4F34-B921-B1F0714EB9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D06B-4F6B-4DE0-985A-0A8980AD132F}" type="datetime1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0469-6044-4F34-B921-B1F0714EB9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982F4-A0FA-46EF-A97A-E2676F855A07}" type="datetime1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0469-6044-4F34-B921-B1F0714EB9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C7FA7-EBA0-4D91-9FD0-56DAB74903E4}" type="datetime1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0469-6044-4F34-B921-B1F0714EB9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D36A-1292-4505-A18C-E4F1D7613E1C}" type="datetime1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0469-6044-4F34-B921-B1F0714EB9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C4A8-22A2-4D11-8ADC-D8BD7C94BF02}" type="datetime1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0469-6044-4F34-B921-B1F0714EB9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17B2-3377-4719-B249-200C526808E7}" type="datetime1">
              <a:rPr lang="pt-BR" smtClean="0"/>
              <a:t>20/04/2021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0469-6044-4F34-B921-B1F0714EB9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844E-F65B-411D-A3C0-AD6FC2C4F62C}" type="datetime1">
              <a:rPr lang="pt-BR" smtClean="0"/>
              <a:t>20/04/2021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0469-6044-4F34-B921-B1F0714EB9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F8DD-B2AD-463A-993A-6D517DDA56AB}" type="datetime1">
              <a:rPr lang="pt-BR" smtClean="0"/>
              <a:t>20/04/2021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0469-6044-4F34-B921-B1F0714EB9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8E47-9EB9-481A-84B7-C3D3A705624C}" type="datetime1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0469-6044-4F34-B921-B1F0714EB9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DB70-6D42-40E1-AD24-D2B1C726E6D4}" type="datetime1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0469-6044-4F34-B921-B1F0714EB9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4A126-748C-4A08-A0E0-67A6B3D682E9}" type="datetime1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50469-6044-4F34-B921-B1F0714EB9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16" y="371682"/>
            <a:ext cx="900000" cy="1080000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371562"/>
            <a:ext cx="1080000" cy="108012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115616" y="332656"/>
            <a:ext cx="6843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Universidade Federal do Amapá</a:t>
            </a:r>
          </a:p>
          <a:p>
            <a:pPr algn="ctr"/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Pró-Reitora de Pesquisa e Pós-Graduação</a:t>
            </a:r>
          </a:p>
          <a:p>
            <a:pPr algn="ctr"/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Programa de Pós-Graduação em Biodiversidade Tropical Mestrado e Doutorado</a:t>
            </a:r>
          </a:p>
          <a:p>
            <a:pPr algn="ctr"/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UNIFAP / EMBRAPA-AP / IEPA / CI-Brasil</a:t>
            </a:r>
          </a:p>
        </p:txBody>
      </p:sp>
      <p:sp>
        <p:nvSpPr>
          <p:cNvPr id="9" name="Retângulo 8"/>
          <p:cNvSpPr/>
          <p:nvPr/>
        </p:nvSpPr>
        <p:spPr>
          <a:xfrm>
            <a:off x="-34568" y="5855051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Docentes Marcelino Guedes e Alan Cunha</a:t>
            </a:r>
          </a:p>
          <a:p>
            <a:pPr algn="ctr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Discentes Marcos Oliveira e Raimundo Baia</a:t>
            </a:r>
          </a:p>
          <a:p>
            <a:pPr algn="ctr"/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m 3" descr="Planta com folhas verdes&#10;&#10;Descrição gerada automaticamente">
            <a:extLst>
              <a:ext uri="{FF2B5EF4-FFF2-40B4-BE49-F238E27FC236}">
                <a16:creationId xmlns:a16="http://schemas.microsoft.com/office/drawing/2014/main" id="{F7BEE208-BF83-49FF-8ED1-CCE12ABB44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040" y="1476034"/>
            <a:ext cx="5724128" cy="3081347"/>
          </a:xfrm>
          <a:prstGeom prst="rect">
            <a:avLst/>
          </a:prstGeom>
        </p:spPr>
      </p:pic>
      <p:sp>
        <p:nvSpPr>
          <p:cNvPr id="11" name="Título 10">
            <a:extLst>
              <a:ext uri="{FF2B5EF4-FFF2-40B4-BE49-F238E27FC236}">
                <a16:creationId xmlns:a16="http://schemas.microsoft.com/office/drawing/2014/main" id="{4F73303D-E5FC-472C-AB3C-7BE22738A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2040" y="4641425"/>
            <a:ext cx="5657392" cy="769867"/>
          </a:xfrm>
        </p:spPr>
        <p:txBody>
          <a:bodyPr/>
          <a:lstStyle/>
          <a:p>
            <a:r>
              <a:rPr lang="pt-BR" dirty="0"/>
              <a:t>A visão dos egressos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ABEC71D-C632-4F88-81C9-C8CB754A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0469-6044-4F34-B921-B1F0714EB9D5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0BB5829-2F87-4C6B-825E-C8B1156B324E}"/>
              </a:ext>
            </a:extLst>
          </p:cNvPr>
          <p:cNvSpPr txBox="1"/>
          <p:nvPr/>
        </p:nvSpPr>
        <p:spPr>
          <a:xfrm>
            <a:off x="0" y="188640"/>
            <a:ext cx="9144000" cy="6530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13 - Qual a principal dificuldade/problema que enfrentou durante o curso?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24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Disciplinas condensadas</a:t>
            </a:r>
            <a:r>
              <a:rPr lang="pt-BR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muito conteúdo em pouco tempo, problemas com cronogramas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Fata de tempo, conciliação com trabalho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Dificuldades com a orientação/coordenação (troca de orientador, </a:t>
            </a:r>
            <a:r>
              <a:rPr lang="pt-BR" sz="24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assédio</a:t>
            </a:r>
            <a:r>
              <a:rPr lang="pt-BR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problemas psicológicos, falta de comunicação, burocracias, falta de apoio para TC)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Falta de bolsa, no início, e de apoio financeiro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Gravidez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Idioma/Inglês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24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Falta de base, nivelamento, formação científica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Problemas com experimentos animais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40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53067A3-BA2D-4F01-B17E-C39A63344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0469-6044-4F34-B921-B1F0714EB9D5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38310C3-9022-41E0-BCD7-49FA1EBA83FD}"/>
              </a:ext>
            </a:extLst>
          </p:cNvPr>
          <p:cNvSpPr txBox="1"/>
          <p:nvPr/>
        </p:nvSpPr>
        <p:spPr>
          <a:xfrm>
            <a:off x="0" y="5542"/>
            <a:ext cx="9144000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14 - Como melhorar o acompanhamento do pós-graduando durante o curso, para minimizar as dificuldades?</a:t>
            </a:r>
          </a:p>
          <a:p>
            <a:endParaRPr lang="pt-BR" sz="2000" dirty="0"/>
          </a:p>
          <a:p>
            <a:pPr marL="342900" indent="-342900">
              <a:buFontTx/>
              <a:buChar char="-"/>
            </a:pPr>
            <a:r>
              <a:rPr lang="pt-BR" sz="2000" dirty="0"/>
              <a:t>Orientadores (</a:t>
            </a:r>
            <a:r>
              <a:rPr lang="pt-BR" sz="2000" b="1" dirty="0"/>
              <a:t>tutoria, comitê de orientação</a:t>
            </a:r>
            <a:r>
              <a:rPr lang="pt-BR" sz="2000" dirty="0"/>
              <a:t>) e colegiado mais ativos, sensíveis e humanizados, empatia, suporte emocional</a:t>
            </a:r>
          </a:p>
          <a:p>
            <a:pPr marL="342900" indent="-342900">
              <a:buFontTx/>
              <a:buChar char="-"/>
            </a:pPr>
            <a:r>
              <a:rPr lang="pt-BR" sz="2000" b="1" dirty="0"/>
              <a:t>Acompanhamento psicológico, da saúde mental dos </a:t>
            </a:r>
            <a:r>
              <a:rPr lang="pt-BR" sz="2000" b="1" dirty="0" err="1"/>
              <a:t>PGs</a:t>
            </a:r>
            <a:endParaRPr lang="pt-BR" sz="2000" b="1" dirty="0"/>
          </a:p>
          <a:p>
            <a:pPr marL="342900" indent="-342900">
              <a:buFontTx/>
              <a:buChar char="-"/>
            </a:pPr>
            <a:r>
              <a:rPr lang="pt-BR" sz="2000" b="1" dirty="0"/>
              <a:t>Comunicação</a:t>
            </a:r>
            <a:r>
              <a:rPr lang="pt-BR" sz="2000" dirty="0"/>
              <a:t>, planejamento/</a:t>
            </a:r>
            <a:r>
              <a:rPr lang="pt-BR" sz="2000" b="1" dirty="0"/>
              <a:t>cronograma </a:t>
            </a:r>
            <a:r>
              <a:rPr lang="pt-BR" sz="2000" dirty="0"/>
              <a:t>(plataformas online)</a:t>
            </a:r>
          </a:p>
          <a:p>
            <a:pPr marL="342900" indent="-342900">
              <a:buFontTx/>
              <a:buChar char="-"/>
            </a:pPr>
            <a:r>
              <a:rPr lang="pt-BR" sz="2000" dirty="0"/>
              <a:t>Aproximação com a </a:t>
            </a:r>
            <a:r>
              <a:rPr lang="pt-BR" sz="2000" b="1" dirty="0"/>
              <a:t>iniciativa privada</a:t>
            </a:r>
            <a:r>
              <a:rPr lang="pt-BR" sz="2000" dirty="0"/>
              <a:t>, </a:t>
            </a:r>
            <a:r>
              <a:rPr lang="pt-BR" sz="2000" b="1" dirty="0"/>
              <a:t>empreendedorismo</a:t>
            </a:r>
            <a:r>
              <a:rPr lang="pt-BR" sz="2000" dirty="0"/>
              <a:t>, instituições de atuação</a:t>
            </a:r>
          </a:p>
          <a:p>
            <a:pPr marL="342900" indent="-342900">
              <a:buFontTx/>
              <a:buChar char="-"/>
            </a:pPr>
            <a:r>
              <a:rPr lang="pt-BR" sz="2000" dirty="0"/>
              <a:t>Melhoria da infraestrutura (banho, segurança) e do financiamento, auxiliar nas publicações, bolsas</a:t>
            </a:r>
          </a:p>
          <a:p>
            <a:pPr marL="342900" indent="-342900">
              <a:buFontTx/>
              <a:buChar char="-"/>
            </a:pPr>
            <a:r>
              <a:rPr lang="pt-BR" sz="2000" dirty="0"/>
              <a:t>Mais eventos, reuniões com os </a:t>
            </a:r>
            <a:r>
              <a:rPr lang="pt-BR" sz="2000" dirty="0" err="1"/>
              <a:t>PGs</a:t>
            </a:r>
            <a:r>
              <a:rPr lang="pt-BR" sz="2000" dirty="0"/>
              <a:t>, , mais encontros p/ discussão de artigos, relatórios bimestrais/mensais</a:t>
            </a:r>
          </a:p>
          <a:p>
            <a:pPr marL="342900" indent="-342900">
              <a:buFontTx/>
              <a:buChar char="-"/>
            </a:pPr>
            <a:r>
              <a:rPr lang="pt-BR" sz="2000" b="1" dirty="0"/>
              <a:t>Questionários de avaliação e processo regular de autoavaliação</a:t>
            </a:r>
          </a:p>
          <a:p>
            <a:pPr marL="342900" indent="-342900">
              <a:buFontTx/>
              <a:buChar char="-"/>
            </a:pPr>
            <a:r>
              <a:rPr lang="pt-BR" sz="2000" dirty="0"/>
              <a:t>Apoio com idiomas, oficinas de publicação mais regulares</a:t>
            </a:r>
          </a:p>
          <a:p>
            <a:pPr marL="342900" indent="-342900">
              <a:buFontTx/>
              <a:buChar char="-"/>
            </a:pPr>
            <a:r>
              <a:rPr lang="pt-BR" sz="2000" dirty="0"/>
              <a:t>&gt; envolvimento docente, ajustes na grade (reduzir disciplinas de 1 crédito, menos horas aula, disciplinas semestrais x condensadas, + prática)</a:t>
            </a:r>
          </a:p>
          <a:p>
            <a:pPr marL="342900" indent="-342900">
              <a:buFontTx/>
              <a:buChar char="-"/>
            </a:pPr>
            <a:r>
              <a:rPr lang="pt-BR" sz="2000" b="1" dirty="0"/>
              <a:t>Disciplina Seminários contínua</a:t>
            </a:r>
            <a:r>
              <a:rPr lang="pt-BR" sz="2000" dirty="0"/>
              <a:t>, estágios de docência</a:t>
            </a:r>
          </a:p>
          <a:p>
            <a:pPr marL="342900" indent="-342900">
              <a:buFontTx/>
              <a:buChar char="-"/>
            </a:pPr>
            <a:r>
              <a:rPr lang="pt-BR" sz="2000" dirty="0"/>
              <a:t>“Cumprindo o combinado “, </a:t>
            </a:r>
            <a:r>
              <a:rPr lang="pt-BR" sz="2000" b="1" dirty="0"/>
              <a:t>valorizando o PG como parceiro de trabalho</a:t>
            </a:r>
          </a:p>
          <a:p>
            <a:pPr marL="342900" indent="-342900">
              <a:buFontTx/>
              <a:buChar char="-"/>
            </a:pPr>
            <a:r>
              <a:rPr lang="pt-BR" sz="2000" dirty="0"/>
              <a:t>Incentivar o trabalho do representante discente (comprovante, contar créditos), e delegar as avaliações sobre a satisfação discente</a:t>
            </a:r>
          </a:p>
        </p:txBody>
      </p:sp>
    </p:spTree>
    <p:extLst>
      <p:ext uri="{BB962C8B-B14F-4D97-AF65-F5344CB8AC3E}">
        <p14:creationId xmlns:p14="http://schemas.microsoft.com/office/powerpoint/2010/main" val="1188261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6D17F52-B576-43F1-9DD2-0392BFE11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0469-6044-4F34-B921-B1F0714EB9D5}" type="slidenum">
              <a:rPr lang="pt-BR" smtClean="0"/>
              <a:pPr/>
              <a:t>12</a:t>
            </a:fld>
            <a:endParaRPr lang="pt-BR"/>
          </a:p>
        </p:txBody>
      </p:sp>
      <p:pic>
        <p:nvPicPr>
          <p:cNvPr id="3" name="Imagem 2" descr="Gráfico, Gráfico de barras&#10;&#10;Descrição gerada automaticamente">
            <a:extLst>
              <a:ext uri="{FF2B5EF4-FFF2-40B4-BE49-F238E27FC236}">
                <a16:creationId xmlns:a16="http://schemas.microsoft.com/office/drawing/2014/main" id="{14ECEE27-3510-4973-90F3-C97C291FB0B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32" y="0"/>
            <a:ext cx="7596336" cy="391898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E0EF9180-8472-4F50-9397-BEDFC50B7C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116196"/>
              </p:ext>
            </p:extLst>
          </p:nvPr>
        </p:nvGraphicFramePr>
        <p:xfrm>
          <a:off x="107504" y="3573016"/>
          <a:ext cx="5184576" cy="3285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4387CE7A-64E6-443D-8D28-417FD74C873A}"/>
              </a:ext>
            </a:extLst>
          </p:cNvPr>
          <p:cNvSpPr txBox="1"/>
          <p:nvPr/>
        </p:nvSpPr>
        <p:spPr>
          <a:xfrm>
            <a:off x="4599671" y="5745074"/>
            <a:ext cx="3610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Egressos no início do </a:t>
            </a:r>
            <a:r>
              <a:rPr lang="pt-BR" sz="2400" dirty="0" err="1"/>
              <a:t>PPGBio</a:t>
            </a:r>
            <a:r>
              <a:rPr lang="pt-BR" sz="2400" dirty="0"/>
              <a:t>, até 2012</a:t>
            </a:r>
            <a:r>
              <a:rPr lang="pt-BR" dirty="0"/>
              <a:t>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60122EC-0323-4525-8941-AC761F384225}"/>
              </a:ext>
            </a:extLst>
          </p:cNvPr>
          <p:cNvSpPr txBox="1"/>
          <p:nvPr/>
        </p:nvSpPr>
        <p:spPr>
          <a:xfrm>
            <a:off x="5540181" y="3573016"/>
            <a:ext cx="3610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Muitos Programas se estruturam em torno de </a:t>
            </a:r>
            <a:r>
              <a:rPr lang="pt-BR" sz="2400" b="1" dirty="0"/>
              <a:t>uma única linha de pesquisa</a:t>
            </a:r>
            <a:r>
              <a:rPr lang="pt-BR" sz="2400" dirty="0"/>
              <a:t>!! Foco!???</a:t>
            </a:r>
          </a:p>
        </p:txBody>
      </p:sp>
    </p:spTree>
    <p:extLst>
      <p:ext uri="{BB962C8B-B14F-4D97-AF65-F5344CB8AC3E}">
        <p14:creationId xmlns:p14="http://schemas.microsoft.com/office/powerpoint/2010/main" val="1646642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2C3AE3E-917B-4B8B-99E1-B850E327E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0469-6044-4F34-B921-B1F0714EB9D5}" type="slidenum">
              <a:rPr lang="pt-BR" smtClean="0"/>
              <a:pPr/>
              <a:t>13</a:t>
            </a:fld>
            <a:endParaRPr lang="pt-BR"/>
          </a:p>
        </p:txBody>
      </p:sp>
      <p:pic>
        <p:nvPicPr>
          <p:cNvPr id="3" name="Imagem 2" descr="Gráfico, Gráfico de barras&#10;&#10;Descrição gerada automaticamente">
            <a:extLst>
              <a:ext uri="{FF2B5EF4-FFF2-40B4-BE49-F238E27FC236}">
                <a16:creationId xmlns:a16="http://schemas.microsoft.com/office/drawing/2014/main" id="{948025BC-79D3-4433-B1AB-839D7421210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6" y="404664"/>
            <a:ext cx="9127334" cy="59516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1059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9D8BA4F-E6F3-4868-A51C-4D9EA435D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0469-6044-4F34-B921-B1F0714EB9D5}" type="slidenum">
              <a:rPr lang="pt-BR" smtClean="0"/>
              <a:pPr/>
              <a:t>14</a:t>
            </a:fld>
            <a:endParaRPr lang="pt-BR"/>
          </a:p>
        </p:txBody>
      </p:sp>
      <p:pic>
        <p:nvPicPr>
          <p:cNvPr id="3" name="Imagem 2" descr="Gráfico, Gráfico de barras&#10;&#10;Descrição gerada automaticamente">
            <a:extLst>
              <a:ext uri="{FF2B5EF4-FFF2-40B4-BE49-F238E27FC236}">
                <a16:creationId xmlns:a16="http://schemas.microsoft.com/office/drawing/2014/main" id="{4198DF63-7C4A-47ED-9D08-1A82C154CF2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" y="404664"/>
            <a:ext cx="9142824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8364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5CEEFB0-F4EB-4DA1-8F1A-DFB9B644A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0469-6044-4F34-B921-B1F0714EB9D5}" type="slidenum">
              <a:rPr lang="pt-BR" smtClean="0"/>
              <a:pPr/>
              <a:t>15</a:t>
            </a:fld>
            <a:endParaRPr lang="pt-BR"/>
          </a:p>
        </p:txBody>
      </p:sp>
      <p:pic>
        <p:nvPicPr>
          <p:cNvPr id="3" name="Imagem 2" descr="Gráfico, Gráfico de barras&#10;&#10;Descrição gerada automaticamente">
            <a:extLst>
              <a:ext uri="{FF2B5EF4-FFF2-40B4-BE49-F238E27FC236}">
                <a16:creationId xmlns:a16="http://schemas.microsoft.com/office/drawing/2014/main" id="{3BCDBDC9-639D-4254-B75E-70B7AFC947D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3920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D15D968-EAA1-4A9A-A6C5-E0CD6562D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0469-6044-4F34-B921-B1F0714EB9D5}" type="slidenum">
              <a:rPr lang="pt-BR" smtClean="0"/>
              <a:pPr/>
              <a:t>16</a:t>
            </a:fld>
            <a:endParaRPr lang="pt-BR"/>
          </a:p>
        </p:txBody>
      </p:sp>
      <p:pic>
        <p:nvPicPr>
          <p:cNvPr id="3" name="Imagem 2" descr="Gráfico, Gráfico de barras&#10;&#10;Descrição gerada automaticamente">
            <a:extLst>
              <a:ext uri="{FF2B5EF4-FFF2-40B4-BE49-F238E27FC236}">
                <a16:creationId xmlns:a16="http://schemas.microsoft.com/office/drawing/2014/main" id="{F526FCA7-75B9-4D6D-9830-D3F2ABBF7D8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6732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B733F7B-DF60-4EA3-A4F6-24048327E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0469-6044-4F34-B921-B1F0714EB9D5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3" name="Imagem 2" descr="Gráfico, Gráfico de barras&#10;&#10;Descrição gerada automaticamente">
            <a:extLst>
              <a:ext uri="{FF2B5EF4-FFF2-40B4-BE49-F238E27FC236}">
                <a16:creationId xmlns:a16="http://schemas.microsoft.com/office/drawing/2014/main" id="{6BD28FA6-64DF-49CE-AEE3-385384A3E29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" y="332656"/>
            <a:ext cx="9013864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6902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FB273CA-F4E4-4E54-8BB2-CBFC60F5E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0469-6044-4F34-B921-B1F0714EB9D5}" type="slidenum">
              <a:rPr lang="pt-BR" smtClean="0"/>
              <a:pPr/>
              <a:t>18</a:t>
            </a:fld>
            <a:endParaRPr lang="pt-BR"/>
          </a:p>
        </p:txBody>
      </p:sp>
      <p:pic>
        <p:nvPicPr>
          <p:cNvPr id="3" name="Imagem 2" descr="Gráfico, Gráfico de barras&#10;&#10;Descrição gerada automaticamente">
            <a:extLst>
              <a:ext uri="{FF2B5EF4-FFF2-40B4-BE49-F238E27FC236}">
                <a16:creationId xmlns:a16="http://schemas.microsoft.com/office/drawing/2014/main" id="{F627B54D-1AAA-4CC4-B1D8-D73AF98BB42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5580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0A9B68C-7717-4AC0-B244-364F14899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0469-6044-4F34-B921-B1F0714EB9D5}" type="slidenum">
              <a:rPr lang="pt-BR" smtClean="0"/>
              <a:pPr/>
              <a:t>19</a:t>
            </a:fld>
            <a:endParaRPr lang="pt-BR"/>
          </a:p>
        </p:txBody>
      </p:sp>
      <p:pic>
        <p:nvPicPr>
          <p:cNvPr id="3" name="Imagem 2" descr="Gráfico, Gráfico de pizza&#10;&#10;Descrição gerada automaticamente">
            <a:extLst>
              <a:ext uri="{FF2B5EF4-FFF2-40B4-BE49-F238E27FC236}">
                <a16:creationId xmlns:a16="http://schemas.microsoft.com/office/drawing/2014/main" id="{ABD86A01-FF52-4428-B7B8-705E92339D7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376"/>
            <a:ext cx="6228184" cy="293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 descr="Gráfico, Gráfico de barras&#10;&#10;Descrição gerada automaticamente">
            <a:extLst>
              <a:ext uri="{FF2B5EF4-FFF2-40B4-BE49-F238E27FC236}">
                <a16:creationId xmlns:a16="http://schemas.microsoft.com/office/drawing/2014/main" id="{A5157822-25DB-456E-8372-020D32C5D95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52936"/>
            <a:ext cx="6984776" cy="402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5799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B0057C3-A9D6-45B4-87BB-EF395F930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0469-6044-4F34-B921-B1F0714EB9D5}" type="slidenum">
              <a:rPr lang="pt-BR" smtClean="0"/>
              <a:pPr/>
              <a:t>2</a:t>
            </a:fld>
            <a:endParaRPr lang="pt-BR"/>
          </a:p>
        </p:txBody>
      </p:sp>
      <p:pic>
        <p:nvPicPr>
          <p:cNvPr id="4" name="Imagem 3" descr="Gráfico, Gráfico de pizza&#10;&#10;Descrição gerada automaticamente">
            <a:extLst>
              <a:ext uri="{FF2B5EF4-FFF2-40B4-BE49-F238E27FC236}">
                <a16:creationId xmlns:a16="http://schemas.microsoft.com/office/drawing/2014/main" id="{DBD477BB-5B95-4ECF-9D27-F82577C5A5C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98" y="2895313"/>
            <a:ext cx="8784976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1EE994D-7B97-4D16-A6AE-79F389AD5414}"/>
              </a:ext>
            </a:extLst>
          </p:cNvPr>
          <p:cNvSpPr txBox="1"/>
          <p:nvPr/>
        </p:nvSpPr>
        <p:spPr>
          <a:xfrm>
            <a:off x="32186" y="136525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/>
              <a:t>PPGBio</a:t>
            </a:r>
            <a:r>
              <a:rPr lang="pt-BR" sz="2400" dirty="0"/>
              <a:t>: 2006 a 2020, </a:t>
            </a:r>
            <a:r>
              <a:rPr lang="pt-BR" sz="2400" b="1" dirty="0"/>
              <a:t>163 defesas </a:t>
            </a:r>
            <a:r>
              <a:rPr lang="pt-BR" sz="2400" dirty="0"/>
              <a:t>em 14 anos - 135 </a:t>
            </a:r>
            <a:r>
              <a:rPr lang="pt-BR" sz="2400" dirty="0" err="1"/>
              <a:t>dis</a:t>
            </a:r>
            <a:r>
              <a:rPr lang="pt-BR" sz="2400" dirty="0"/>
              <a:t>. e 28 teses</a:t>
            </a:r>
          </a:p>
          <a:p>
            <a:r>
              <a:rPr lang="pt-BR" sz="2400" dirty="0"/>
              <a:t>30 orientadores, orientados de 22 responderam</a:t>
            </a:r>
          </a:p>
          <a:p>
            <a:r>
              <a:rPr lang="pt-BR" sz="2400" dirty="0"/>
              <a:t>Primeiras defesas em 2008, </a:t>
            </a:r>
            <a:r>
              <a:rPr lang="pt-BR" sz="2400" b="1" dirty="0"/>
              <a:t>média de 12 defesas por ano</a:t>
            </a:r>
          </a:p>
          <a:p>
            <a:r>
              <a:rPr lang="pt-BR" sz="2400" b="1" dirty="0"/>
              <a:t>58% de respostas</a:t>
            </a:r>
            <a:r>
              <a:rPr lang="pt-BR" sz="2400" dirty="0"/>
              <a:t> do total de egressos</a:t>
            </a:r>
          </a:p>
          <a:p>
            <a:r>
              <a:rPr lang="pt-BR" sz="2400" dirty="0"/>
              <a:t>Av. dos egressos permite analisar a evolução do programa, melhoria contínua, autoavaliação x av. externa</a:t>
            </a:r>
          </a:p>
          <a:p>
            <a:r>
              <a:rPr lang="pt-BR" sz="2400" dirty="0"/>
              <a:t>Questionário (25 questões), google </a:t>
            </a:r>
            <a:r>
              <a:rPr lang="pt-BR" sz="2400" dirty="0" err="1"/>
              <a:t>forms</a:t>
            </a:r>
            <a:r>
              <a:rPr lang="pt-BR" sz="2400" dirty="0"/>
              <a:t>: situação do PG, grade curricular, dificuldades, melhorias, </a:t>
            </a:r>
            <a:r>
              <a:rPr lang="pt-BR" sz="2400" b="1" dirty="0"/>
              <a:t>impactos</a:t>
            </a:r>
            <a:r>
              <a:rPr lang="pt-BR" sz="2400" dirty="0"/>
              <a:t>, prioridades, comunicação.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5446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7CE0DEA-B920-4267-B3BE-C0D7C8A5E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0469-6044-4F34-B921-B1F0714EB9D5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7F6D961-2B31-43D1-A072-406D6B30027E}"/>
              </a:ext>
            </a:extLst>
          </p:cNvPr>
          <p:cNvSpPr txBox="1"/>
          <p:nvPr/>
        </p:nvSpPr>
        <p:spPr>
          <a:xfrm>
            <a:off x="179512" y="332656"/>
            <a:ext cx="864096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SITUAÇÃO ATUAL DOS EGROSSOS (109 localizados)</a:t>
            </a:r>
            <a:endParaRPr lang="pt-BR" dirty="0"/>
          </a:p>
          <a:p>
            <a:endParaRPr lang="pt-BR" dirty="0"/>
          </a:p>
          <a:p>
            <a:pPr marL="285750" indent="-285750">
              <a:buFontTx/>
              <a:buChar char="-"/>
            </a:pPr>
            <a:r>
              <a:rPr lang="pt-BR" sz="2400" b="1" dirty="0"/>
              <a:t>Atua na área</a:t>
            </a:r>
            <a:r>
              <a:rPr lang="pt-BR" sz="2400" dirty="0"/>
              <a:t> (acadêmica/científica, desenvolvimento sustentável, comando e controle): 90 sim x 19 não = </a:t>
            </a:r>
            <a:r>
              <a:rPr lang="pt-BR" sz="3200" b="1" dirty="0"/>
              <a:t>83%</a:t>
            </a:r>
            <a:endParaRPr lang="pt-BR" sz="2400" b="1" dirty="0"/>
          </a:p>
          <a:p>
            <a:pPr marL="285750" indent="-285750">
              <a:buFontTx/>
              <a:buChar char="-"/>
            </a:pPr>
            <a:r>
              <a:rPr lang="pt-BR" sz="2400" dirty="0"/>
              <a:t>Principais instituições: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GEA (</a:t>
            </a:r>
            <a:r>
              <a:rPr lang="pt-BR" sz="2400" b="1" dirty="0"/>
              <a:t>UEAP, IEPA</a:t>
            </a:r>
            <a:r>
              <a:rPr lang="pt-BR" sz="2400" dirty="0"/>
              <a:t>, SDR – </a:t>
            </a:r>
            <a:r>
              <a:rPr lang="pt-BR" sz="2400" dirty="0" err="1"/>
              <a:t>Rurap</a:t>
            </a:r>
            <a:r>
              <a:rPr lang="pt-BR" sz="2400" dirty="0"/>
              <a:t>/</a:t>
            </a:r>
            <a:r>
              <a:rPr lang="pt-BR" sz="2400" dirty="0" err="1"/>
              <a:t>Pescap</a:t>
            </a:r>
            <a:r>
              <a:rPr lang="pt-BR" sz="2400" dirty="0"/>
              <a:t>/IEF, CC – SEMA/IMAP/DIAGRO) = 40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GF (</a:t>
            </a:r>
            <a:r>
              <a:rPr lang="pt-BR" sz="2400" b="1" dirty="0"/>
              <a:t>Universidades, IFAP, IBAMA</a:t>
            </a:r>
            <a:r>
              <a:rPr lang="pt-BR" sz="2400" dirty="0"/>
              <a:t>, INPA, MAPA/CONAB/EMBRAPA) = 26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Prefeituras = 5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Projetos (consultoria/bolsista) = 4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Instituições estrangeiras = 4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Terceiro setor (ONGs, institutos) = 3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Setor privado (Faculdades, empresas, empreendedorismo) = </a:t>
            </a:r>
            <a:r>
              <a:rPr lang="pt-BR" sz="2400" b="1" dirty="0"/>
              <a:t>3 x 3 empreendedores fora da área </a:t>
            </a:r>
            <a:r>
              <a:rPr lang="pt-BR" sz="2400" dirty="0"/>
              <a:t>– é melhor investir em algo que </a:t>
            </a:r>
            <a:r>
              <a:rPr lang="pt-BR" sz="2400" dirty="0" err="1"/>
              <a:t>vc</a:t>
            </a:r>
            <a:r>
              <a:rPr lang="pt-BR" sz="2400" dirty="0"/>
              <a:t> conhece.</a:t>
            </a:r>
            <a:r>
              <a:rPr lang="pt-BR" sz="2400" b="1" dirty="0"/>
              <a:t> Inovação aberta </a:t>
            </a:r>
            <a:r>
              <a:rPr lang="pt-BR" sz="2400" dirty="0"/>
              <a:t>(Startups, Centelha)</a:t>
            </a:r>
          </a:p>
          <a:p>
            <a:pPr marL="285750" indent="-285750">
              <a:buFontTx/>
              <a:buChar char="-"/>
            </a:pPr>
            <a:r>
              <a:rPr lang="pt-BR" sz="2400" b="1" dirty="0"/>
              <a:t>Sem emprego</a:t>
            </a:r>
            <a:r>
              <a:rPr lang="pt-BR" sz="2400" dirty="0"/>
              <a:t> = 9 (todos das últimas turmas, 2020, </a:t>
            </a:r>
            <a:r>
              <a:rPr lang="pt-BR" sz="2400" b="1" dirty="0"/>
              <a:t>apenas 8%</a:t>
            </a:r>
            <a:r>
              <a:rPr lang="pt-BR" sz="2400" dirty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7261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915D522-80E3-4000-885E-8826BF78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0469-6044-4F34-B921-B1F0714EB9D5}" type="slidenum">
              <a:rPr lang="pt-BR" smtClean="0"/>
              <a:pPr/>
              <a:t>21</a:t>
            </a:fld>
            <a:endParaRPr lang="pt-BR"/>
          </a:p>
        </p:txBody>
      </p:sp>
      <p:pic>
        <p:nvPicPr>
          <p:cNvPr id="1026" name="Picture 2" descr="Ver a imagem de origem">
            <a:extLst>
              <a:ext uri="{FF2B5EF4-FFF2-40B4-BE49-F238E27FC236}">
                <a16:creationId xmlns:a16="http://schemas.microsoft.com/office/drawing/2014/main" id="{8BFEA0A5-09CE-4D23-9F5B-739E67DD7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827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44224DE-68CA-4A2F-8CF9-DC559FE1FF2D}"/>
              </a:ext>
            </a:extLst>
          </p:cNvPr>
          <p:cNvSpPr txBox="1"/>
          <p:nvPr/>
        </p:nvSpPr>
        <p:spPr>
          <a:xfrm>
            <a:off x="323528" y="5373216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Qual rumo seguir após sair do </a:t>
            </a:r>
            <a:r>
              <a:rPr lang="pt-BR" sz="2400" dirty="0" err="1"/>
              <a:t>PPGBio</a:t>
            </a:r>
            <a:r>
              <a:rPr lang="pt-BR" sz="2400" dirty="0"/>
              <a:t>? Por quê mesmo eu entrei?</a:t>
            </a:r>
          </a:p>
          <a:p>
            <a:endParaRPr lang="pt-BR" sz="2400" dirty="0"/>
          </a:p>
          <a:p>
            <a:r>
              <a:rPr lang="pt-BR" sz="2400" dirty="0"/>
              <a:t>Grato pela atenção de vocês!!!</a:t>
            </a:r>
          </a:p>
        </p:txBody>
      </p:sp>
    </p:spTree>
    <p:extLst>
      <p:ext uri="{BB962C8B-B14F-4D97-AF65-F5344CB8AC3E}">
        <p14:creationId xmlns:p14="http://schemas.microsoft.com/office/powerpoint/2010/main" val="2857798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69319D6-9641-4EF2-8741-88908CEFA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0469-6044-4F34-B921-B1F0714EB9D5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3" name="Imagem 2" descr="Gráfico, Gráfico de barras&#10;&#10;Descrição gerada automaticamente">
            <a:extLst>
              <a:ext uri="{FF2B5EF4-FFF2-40B4-BE49-F238E27FC236}">
                <a16:creationId xmlns:a16="http://schemas.microsoft.com/office/drawing/2014/main" id="{7105C467-D5BF-42AA-AF57-11B886668AE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244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1568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0383446-5F9A-458B-BF60-A4D68EB0C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0469-6044-4F34-B921-B1F0714EB9D5}" type="slidenum">
              <a:rPr lang="pt-BR" smtClean="0"/>
              <a:pPr/>
              <a:t>4</a:t>
            </a:fld>
            <a:endParaRPr lang="pt-BR"/>
          </a:p>
        </p:txBody>
      </p:sp>
      <p:pic>
        <p:nvPicPr>
          <p:cNvPr id="3" name="Imagem 2" descr="Linha do tempo&#10;&#10;Descrição gerada automaticamente">
            <a:extLst>
              <a:ext uri="{FF2B5EF4-FFF2-40B4-BE49-F238E27FC236}">
                <a16:creationId xmlns:a16="http://schemas.microsoft.com/office/drawing/2014/main" id="{A62A1EBF-3F52-4289-9FA5-9BE785B82EB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712879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6297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7AB6993-20BB-4D1E-8A84-767AF282A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0469-6044-4F34-B921-B1F0714EB9D5}" type="slidenum">
              <a:rPr lang="pt-BR" smtClean="0"/>
              <a:pPr/>
              <a:t>5</a:t>
            </a:fld>
            <a:endParaRPr lang="pt-BR"/>
          </a:p>
        </p:txBody>
      </p:sp>
      <p:pic>
        <p:nvPicPr>
          <p:cNvPr id="3" name="Imagem 2" descr="Gráfico, Gráfico de barras&#10;&#10;Descrição gerada automaticamente">
            <a:extLst>
              <a:ext uri="{FF2B5EF4-FFF2-40B4-BE49-F238E27FC236}">
                <a16:creationId xmlns:a16="http://schemas.microsoft.com/office/drawing/2014/main" id="{2BFE4136-B1FD-45F7-AD6F-0E8D50615AC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1483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DA04F91-EA08-4A29-88AF-D9A1FD121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0469-6044-4F34-B921-B1F0714EB9D5}" type="slidenum">
              <a:rPr lang="pt-BR" smtClean="0"/>
              <a:pPr/>
              <a:t>6</a:t>
            </a:fld>
            <a:endParaRPr lang="pt-BR"/>
          </a:p>
        </p:txBody>
      </p:sp>
      <p:pic>
        <p:nvPicPr>
          <p:cNvPr id="3" name="Imagem 2" descr="Linha do tempo, Gráfico de barras&#10;&#10;Descrição gerada automaticamente">
            <a:extLst>
              <a:ext uri="{FF2B5EF4-FFF2-40B4-BE49-F238E27FC236}">
                <a16:creationId xmlns:a16="http://schemas.microsoft.com/office/drawing/2014/main" id="{60F65CDC-667E-4A98-9A59-6B60B237051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60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7931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B0BA5CD-B448-4DAE-88AF-9EAB64F0A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0469-6044-4F34-B921-B1F0714EB9D5}" type="slidenum">
              <a:rPr lang="pt-BR" smtClean="0"/>
              <a:pPr/>
              <a:t>7</a:t>
            </a:fld>
            <a:endParaRPr lang="pt-BR"/>
          </a:p>
        </p:txBody>
      </p:sp>
      <p:pic>
        <p:nvPicPr>
          <p:cNvPr id="3" name="Imagem 2" descr="Gráfico&#10;&#10;Descrição gerada automaticamente">
            <a:extLst>
              <a:ext uri="{FF2B5EF4-FFF2-40B4-BE49-F238E27FC236}">
                <a16:creationId xmlns:a16="http://schemas.microsoft.com/office/drawing/2014/main" id="{2B436992-40EC-4ECE-A0DA-394B34C9F25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597666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5876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8104CA0-4A2D-49C1-9BE6-0E089EA7A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0469-6044-4F34-B921-B1F0714EB9D5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BD77677-4603-41E4-B9A2-80151946AF2F}"/>
              </a:ext>
            </a:extLst>
          </p:cNvPr>
          <p:cNvSpPr txBox="1"/>
          <p:nvPr/>
        </p:nvSpPr>
        <p:spPr>
          <a:xfrm>
            <a:off x="0" y="-46355"/>
            <a:ext cx="9144000" cy="7817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10 - Você gostaria de indicar alguma disciplina que falta no curso que você acha de extrema importância para a grade curricular do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PPGBio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? Em caso afirmativo diga qual. Em caso negativo deixe em branco.</a:t>
            </a:r>
            <a:r>
              <a:rPr lang="pt-BR" sz="2400" dirty="0"/>
              <a:t> </a:t>
            </a:r>
          </a:p>
          <a:p>
            <a:endParaRPr lang="pt-BR" sz="2800" dirty="0"/>
          </a:p>
          <a:p>
            <a:pPr marL="285750" indent="-285750">
              <a:buFontTx/>
              <a:buChar char="-"/>
            </a:pPr>
            <a:r>
              <a:rPr lang="pt-BR" sz="2400" b="1" dirty="0"/>
              <a:t>49 nãos (52%)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34 respostas de disciplinas diferentes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Várias Ecologias (de paisagens, aplicada, do fogo, do estuário amazônico, ecossistemas aquáticos, do solo, </a:t>
            </a:r>
            <a:r>
              <a:rPr lang="pt-BR" sz="2400" b="1" dirty="0"/>
              <a:t>ecologia de campo)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Agroecologia e </a:t>
            </a:r>
            <a:r>
              <a:rPr lang="pt-BR" sz="2400" dirty="0" err="1"/>
              <a:t>SAFs</a:t>
            </a:r>
            <a:endParaRPr lang="pt-BR" sz="2400" dirty="0"/>
          </a:p>
          <a:p>
            <a:pPr marL="285750" indent="-285750">
              <a:buFontTx/>
              <a:buChar char="-"/>
            </a:pPr>
            <a:r>
              <a:rPr lang="pt-BR" sz="2400" dirty="0"/>
              <a:t>Manejo de fauna silvestre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Estatística (multivariada, modelagem ecológica, planejamento e análises de experimentos)</a:t>
            </a:r>
          </a:p>
          <a:p>
            <a:pPr marL="285750" indent="-285750">
              <a:buFontTx/>
              <a:buChar char="-"/>
            </a:pPr>
            <a:r>
              <a:rPr lang="pt-BR" sz="2400" b="1" dirty="0"/>
              <a:t>Economia e DS, empreendedorismo ambiental, bioeconomia e mercado de C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Didática, metodologias para o ensino superior, história da ciência</a:t>
            </a:r>
          </a:p>
          <a:p>
            <a:pPr marL="285750" indent="-285750">
              <a:buFontTx/>
              <a:buChar char="-"/>
            </a:pPr>
            <a:endParaRPr lang="pt-BR" sz="2400" dirty="0"/>
          </a:p>
          <a:p>
            <a:pPr marL="285750" indent="-285750">
              <a:buFontTx/>
              <a:buChar char="-"/>
            </a:pPr>
            <a:r>
              <a:rPr lang="pt-BR" sz="2400" dirty="0"/>
              <a:t>Ainda prevalece a visão da necessidade de formação teórica/intelectual, mas surgiram várias demandas para formação mais técnica, prática e voltada à inovação.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667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BC1AF77-B2DD-4945-9C12-1245A413B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0469-6044-4F34-B921-B1F0714EB9D5}" type="slidenum">
              <a:rPr lang="pt-BR" smtClean="0"/>
              <a:pPr/>
              <a:t>9</a:t>
            </a:fld>
            <a:endParaRPr lang="pt-BR"/>
          </a:p>
        </p:txBody>
      </p:sp>
      <p:pic>
        <p:nvPicPr>
          <p:cNvPr id="3" name="Imagem 2" descr="Gráfico&#10;&#10;Descrição gerada automaticamente">
            <a:extLst>
              <a:ext uri="{FF2B5EF4-FFF2-40B4-BE49-F238E27FC236}">
                <a16:creationId xmlns:a16="http://schemas.microsoft.com/office/drawing/2014/main" id="{EDE613BC-E471-4527-9323-228CCD290F7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" y="116632"/>
            <a:ext cx="9008854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63922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6925</TotalTime>
  <Words>760</Words>
  <Application>Microsoft Office PowerPoint</Application>
  <PresentationFormat>Apresentação na tela (4:3)</PresentationFormat>
  <Paragraphs>88</Paragraphs>
  <Slides>21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Tema do Office</vt:lpstr>
      <vt:lpstr>A visão dos egressos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Alouatta belzebul</dc:title>
  <dc:creator>PPGBIO</dc:creator>
  <cp:lastModifiedBy>Marcelino Guedes</cp:lastModifiedBy>
  <cp:revision>315</cp:revision>
  <cp:lastPrinted>2018-08-22T18:16:19Z</cp:lastPrinted>
  <dcterms:created xsi:type="dcterms:W3CDTF">2016-04-18T17:45:12Z</dcterms:created>
  <dcterms:modified xsi:type="dcterms:W3CDTF">2021-04-20T18:43:17Z</dcterms:modified>
</cp:coreProperties>
</file>